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5"/>
  </p:notesMasterIdLst>
  <p:handoutMasterIdLst>
    <p:handoutMasterId r:id="rId4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6" r:id="rId14"/>
    <p:sldId id="265" r:id="rId15"/>
    <p:sldId id="333" r:id="rId16"/>
    <p:sldId id="276" r:id="rId17"/>
    <p:sldId id="293" r:id="rId18"/>
    <p:sldId id="277" r:id="rId19"/>
    <p:sldId id="284" r:id="rId20"/>
    <p:sldId id="269" r:id="rId21"/>
    <p:sldId id="304" r:id="rId22"/>
    <p:sldId id="33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294" r:id="rId36"/>
    <p:sldId id="296" r:id="rId37"/>
    <p:sldId id="318" r:id="rId38"/>
    <p:sldId id="319" r:id="rId39"/>
    <p:sldId id="288" r:id="rId40"/>
    <p:sldId id="289" r:id="rId41"/>
    <p:sldId id="320" r:id="rId42"/>
    <p:sldId id="274" r:id="rId43"/>
    <p:sldId id="329" r:id="rId4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5" d="100"/>
          <a:sy n="75" d="100"/>
        </p:scale>
        <p:origin x="97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Hector Oliva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 May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effectLst/>
                <a:latin typeface="system-ui"/>
              </a:rPr>
              <a:t>Exploratory Data Analysis and Feature Engineering</a:t>
            </a:r>
            <a:endParaRPr lang="en-US" sz="1800" b="0" i="0" dirty="0">
              <a:solidFill>
                <a:schemeClr val="accent3">
                  <a:lumMod val="25000"/>
                </a:schemeClr>
              </a:solidFill>
              <a:effectLst/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scatter plots and bar charts by writing Python code to analyze data in a Pandas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Write Python code to conduct exploratory data analysis by manipulating data in a Pandas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and execute SQL queries to select and sort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Utilize your data visualization skills to visualize the data and extract meaningful patterns to guide the modeling process</a:t>
            </a:r>
          </a:p>
          <a:p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 err="1"/>
              <a:t>Somenting</a:t>
            </a:r>
            <a:r>
              <a:rPr lang="en-US" dirty="0"/>
              <a:t>…. For example:</a:t>
            </a:r>
          </a:p>
          <a:p>
            <a:endParaRPr lang="en-US" dirty="0"/>
          </a:p>
          <a:p>
            <a:pPr lvl="1"/>
            <a:r>
              <a:rPr lang="en-US" dirty="0"/>
              <a:t>%</a:t>
            </a:r>
            <a:r>
              <a:rPr lang="en-US" dirty="0" err="1"/>
              <a:t>sql</a:t>
            </a:r>
            <a:r>
              <a:rPr lang="en-US" dirty="0"/>
              <a:t> SELECT DISTINCT "</a:t>
            </a:r>
            <a:r>
              <a:rPr lang="en-US" dirty="0" err="1"/>
              <a:t>Launch_Site</a:t>
            </a:r>
            <a:r>
              <a:rPr lang="en-US" dirty="0"/>
              <a:t>" FROM SPACEXTABLE</a:t>
            </a:r>
          </a:p>
          <a:p>
            <a:pPr lvl="1"/>
            <a:r>
              <a:rPr lang="en-US" dirty="0"/>
              <a:t>%%</a:t>
            </a:r>
            <a:r>
              <a:rPr lang="en-US" dirty="0" err="1"/>
              <a:t>sql</a:t>
            </a:r>
            <a:r>
              <a:rPr lang="en-US" dirty="0"/>
              <a:t> SELECT * FROM SPACEXTABLE WHERE "</a:t>
            </a:r>
            <a:r>
              <a:rPr lang="en-US" dirty="0" err="1"/>
              <a:t>Launch_Site</a:t>
            </a:r>
            <a:r>
              <a:rPr lang="en-US" dirty="0"/>
              <a:t>" LIKE 'CCA%' LIMIT 5;</a:t>
            </a:r>
          </a:p>
          <a:p>
            <a:pPr lvl="1"/>
            <a:r>
              <a:rPr lang="en-US" dirty="0"/>
              <a:t>%%</a:t>
            </a:r>
            <a:r>
              <a:rPr lang="en-US" dirty="0" err="1"/>
              <a:t>sql</a:t>
            </a:r>
            <a:r>
              <a:rPr lang="en-US" dirty="0"/>
              <a:t> SELECT Date FROM SPACEXTABLEWHERE </a:t>
            </a:r>
            <a:r>
              <a:rPr lang="en-US" dirty="0" err="1"/>
              <a:t>Landing_Outcome</a:t>
            </a:r>
            <a:r>
              <a:rPr lang="en-US" dirty="0"/>
              <a:t> LIKE '%Success (ground pad)%'ORDER BY Date LIMIT 1</a:t>
            </a:r>
          </a:p>
          <a:p>
            <a:pPr lvl="1"/>
            <a:r>
              <a:rPr lang="en-US" dirty="0"/>
              <a:t>…. Others apply.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D663B-D9E2-B3E0-250C-EAA5459C3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CEAD0-9CD5-9A4D-8D6D-15F26540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19CCC6-5647-AFF8-C90D-0950AB81A53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2A12675-A444-B318-B3BE-A7CA7B9DF36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955F56-64F2-DA84-853A-4B9055DE9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32" y="2098613"/>
            <a:ext cx="11115040" cy="356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798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C2DA6C9-8B67-ED32-4B8E-2243E91F8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421" y="1410595"/>
            <a:ext cx="7776918" cy="501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Find the best Hyperparameter for SVM, Classification Trees, and Logistic Regression. 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73384B7-4864-C636-64F7-DE301AAA6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89" y="2990792"/>
            <a:ext cx="11788021" cy="318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772F9D-5075-121C-20F8-72625960A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" y="1830388"/>
            <a:ext cx="50482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8238A74-3227-D64F-4519-685FA023B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133" y="1830387"/>
            <a:ext cx="50482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A53CD23-1653-0526-5193-F2BD74BE2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" y="1978025"/>
            <a:ext cx="11511280" cy="369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BF8C650-054F-D53B-405D-FA1CAD4B1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31" y="1513985"/>
            <a:ext cx="11236960" cy="451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7F0DA2-70A4-F394-51FA-BAF6FE901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410EE-7A31-1BC1-B1D0-4C3F2088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E5394C-F8A9-CB1F-0878-1C78E342108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18A3C37-0566-5830-B068-6C2344FD4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1815057"/>
            <a:ext cx="11592560" cy="421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4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FA1982-ADFF-B823-889F-2A87C148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548" y="1579245"/>
            <a:ext cx="6526212" cy="500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9839DE8-BE88-5456-7C97-0F75D661BF73}"/>
              </a:ext>
            </a:extLst>
          </p:cNvPr>
          <p:cNvSpPr txBox="1"/>
          <p:nvPr/>
        </p:nvSpPr>
        <p:spPr>
          <a:xfrm>
            <a:off x="8330084" y="2652765"/>
            <a:ext cx="207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Most</a:t>
            </a:r>
            <a:r>
              <a:rPr lang="es-CO" dirty="0"/>
              <a:t> </a:t>
            </a:r>
            <a:r>
              <a:rPr lang="es-CO" dirty="0" err="1"/>
              <a:t>important</a:t>
            </a:r>
            <a:r>
              <a:rPr lang="es-CO" dirty="0"/>
              <a:t>:</a:t>
            </a:r>
          </a:p>
          <a:p>
            <a:r>
              <a:rPr lang="es-CO" dirty="0"/>
              <a:t>ES – GEO – HEO SSO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42EB68E-10CA-52BF-8856-E9CFAA0D5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23" y="1435317"/>
            <a:ext cx="10163175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37305CB6-2064-803D-70E4-F9A05799DE77}"/>
              </a:ext>
            </a:extLst>
          </p:cNvPr>
          <p:cNvSpPr/>
          <p:nvPr/>
        </p:nvSpPr>
        <p:spPr>
          <a:xfrm>
            <a:off x="8128000" y="1574800"/>
            <a:ext cx="586772" cy="140208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325D3D5-0E39-8E0A-7D34-03F9E99B04A5}"/>
              </a:ext>
            </a:extLst>
          </p:cNvPr>
          <p:cNvSpPr/>
          <p:nvPr/>
        </p:nvSpPr>
        <p:spPr>
          <a:xfrm>
            <a:off x="4071653" y="2275839"/>
            <a:ext cx="586772" cy="3749733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3E73442-C9F0-5B7C-A67D-04F7ED128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48" y="1435317"/>
            <a:ext cx="10144125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72584D9-4FC0-629D-D871-824B14A4F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1625023"/>
            <a:ext cx="10487025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5E3FA4F-17DE-6DC4-79B7-87F3312D6F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18"/>
          <a:stretch/>
        </p:blipFill>
        <p:spPr bwMode="auto">
          <a:xfrm>
            <a:off x="5200844" y="1148413"/>
            <a:ext cx="6401875" cy="487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errar llave 1">
            <a:extLst>
              <a:ext uri="{FF2B5EF4-FFF2-40B4-BE49-F238E27FC236}">
                <a16:creationId xmlns:a16="http://schemas.microsoft.com/office/drawing/2014/main" id="{79B3C92F-B3DF-EEAE-81C4-E8811F3B3B05}"/>
              </a:ext>
            </a:extLst>
          </p:cNvPr>
          <p:cNvSpPr/>
          <p:nvPr/>
        </p:nvSpPr>
        <p:spPr>
          <a:xfrm rot="10800000">
            <a:off x="4870644" y="1701800"/>
            <a:ext cx="660400" cy="345440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87F5B47-62E9-351B-8D5B-4E3B6792A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0" y="2671275"/>
            <a:ext cx="4374258" cy="3932725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7ADD311-E0D9-3F3B-5334-8ADDA0C46CF7}"/>
              </a:ext>
            </a:extLst>
          </p:cNvPr>
          <p:cNvCxnSpPr>
            <a:endCxn id="2" idx="1"/>
          </p:cNvCxnSpPr>
          <p:nvPr/>
        </p:nvCxnSpPr>
        <p:spPr>
          <a:xfrm>
            <a:off x="3377124" y="1102360"/>
            <a:ext cx="1493520" cy="23266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FA7E749-2037-C97E-90E4-DCB347288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" y="1504063"/>
            <a:ext cx="10798175" cy="481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65D1A0A-CED8-3476-B511-595CE4223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971675"/>
            <a:ext cx="8564489" cy="38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63BF13D-A78E-4316-23E0-EDD700F4A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1545700"/>
            <a:ext cx="8800292" cy="46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012E1C9-B0E2-2B21-5DA2-8736F9DB5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02" y="1692492"/>
            <a:ext cx="4542271" cy="290998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C77E73-1250-7E29-829F-B7DB80CD2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282" y="1536441"/>
            <a:ext cx="4296694" cy="4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02FC17-C7ED-85D8-9756-99193E846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302" y="1477013"/>
            <a:ext cx="6335395" cy="495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D8F3A61-3BF6-D957-EC63-941CFE4D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11" y="1299211"/>
            <a:ext cx="5791200" cy="36004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06A6E2B-C58F-18CE-BB26-5D92D887D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940" y="2695892"/>
            <a:ext cx="70485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A68431F-B880-3ADF-C11D-8DE90A7BC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86" y="1299210"/>
            <a:ext cx="58102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8FA7767-75CA-CA63-6D39-26CC0371D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48" y="1345894"/>
            <a:ext cx="11128131" cy="47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8A24E9-76DD-5CEE-F8AD-29DE7B05E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925"/>
            <a:ext cx="6858000" cy="186420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2B4A180-0F6F-1C8A-16C7-8BD4BCF02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119" y="882598"/>
            <a:ext cx="4534853" cy="51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CC3982-F171-11D6-3F8C-3CAAC709F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60" y="1307629"/>
            <a:ext cx="6523037" cy="491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AEE7D5-88D7-6BE7-BABE-604D8D6E6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444841"/>
            <a:ext cx="9385332" cy="51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F253DF3-457B-9320-B049-E119B6789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960" y="1271588"/>
            <a:ext cx="6273165" cy="536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32571" y="1499134"/>
            <a:ext cx="9999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Increased Over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TimeFrom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2013 onward, SpaceX significantly improved its launch success rate, with a notable upward trend in successful missions year by year.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Orbit Shows Highest Success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CorrelationLaunches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targeting Low Earth Orbit (LEO) demonstrate a higher success rate, possibly due to simpler mission profiles compared to more complex orbits like GTO.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Influences Success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RateAmong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different launch sites, VAFB SLC-4E had a slightly lower success rate compared to KSC LC-39A and CCAFS LC-40, suggesting environmental or logistical differences may impact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Has Limited Impact 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SuccessThe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payload mass alone does not strongly determine mission success; both heavy and light payloads have shown successful and failed outcomes depending on other variables.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By API Lab Ungraded App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By Web Scraping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Perform some Exploratory Data Analysis (EDA) to find some patterns in the data and determine what would be the label for training supervised </a:t>
            </a:r>
            <a:r>
              <a:rPr lang="en-US" sz="72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models.</a:t>
            </a:r>
            <a:r>
              <a:rPr lang="en-US" sz="7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Api and 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 descr="infographic process presentation free photo">
            <a:extLst>
              <a:ext uri="{FF2B5EF4-FFF2-40B4-BE49-F238E27FC236}">
                <a16:creationId xmlns:a16="http://schemas.microsoft.com/office/drawing/2014/main" id="{C517B22D-DDB2-E558-EFA0-EAA9A55688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17454" r="5250" b="13661"/>
          <a:stretch/>
        </p:blipFill>
        <p:spPr bwMode="auto">
          <a:xfrm>
            <a:off x="1785652" y="3200638"/>
            <a:ext cx="8300720" cy="352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99327E6-AC34-1E3F-DF96-B434FB317147}"/>
              </a:ext>
            </a:extLst>
          </p:cNvPr>
          <p:cNvSpPr txBox="1"/>
          <p:nvPr/>
        </p:nvSpPr>
        <p:spPr>
          <a:xfrm>
            <a:off x="2251778" y="4607847"/>
            <a:ext cx="808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DATA</a:t>
            </a:r>
          </a:p>
          <a:p>
            <a:r>
              <a:rPr lang="es-CO" dirty="0" err="1"/>
              <a:t>source</a:t>
            </a:r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2BE95C-853E-D206-C31A-A5BAD4EB0817}"/>
              </a:ext>
            </a:extLst>
          </p:cNvPr>
          <p:cNvSpPr txBox="1"/>
          <p:nvPr/>
        </p:nvSpPr>
        <p:spPr>
          <a:xfrm>
            <a:off x="3623378" y="4607846"/>
            <a:ext cx="666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DATA</a:t>
            </a:r>
          </a:p>
          <a:p>
            <a:r>
              <a:rPr lang="es-CO" dirty="0"/>
              <a:t>raw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F7E39A-351E-C1D1-F929-C9BE4EED1E01}"/>
              </a:ext>
            </a:extLst>
          </p:cNvPr>
          <p:cNvSpPr txBox="1"/>
          <p:nvPr/>
        </p:nvSpPr>
        <p:spPr>
          <a:xfrm>
            <a:off x="4897546" y="4631580"/>
            <a:ext cx="666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DATA</a:t>
            </a:r>
          </a:p>
          <a:p>
            <a:r>
              <a:rPr lang="es-CO" dirty="0"/>
              <a:t>api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EF5AD10-728A-2E1B-8C4C-0044D0CE3173}"/>
              </a:ext>
            </a:extLst>
          </p:cNvPr>
          <p:cNvSpPr txBox="1"/>
          <p:nvPr/>
        </p:nvSpPr>
        <p:spPr>
          <a:xfrm>
            <a:off x="6246291" y="4631580"/>
            <a:ext cx="69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DATA</a:t>
            </a:r>
          </a:p>
          <a:p>
            <a:r>
              <a:rPr lang="es-CO" dirty="0" err="1"/>
              <a:t>apply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7DF78D0-5BC6-5936-894A-7070929EE18C}"/>
              </a:ext>
            </a:extLst>
          </p:cNvPr>
          <p:cNvSpPr txBox="1"/>
          <p:nvPr/>
        </p:nvSpPr>
        <p:spPr>
          <a:xfrm>
            <a:off x="7401480" y="4523233"/>
            <a:ext cx="897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DATA</a:t>
            </a:r>
          </a:p>
          <a:p>
            <a:r>
              <a:rPr lang="es-CO" dirty="0" err="1"/>
              <a:t>process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D4CC156-F88A-4E83-1102-8A28C8272520}"/>
              </a:ext>
            </a:extLst>
          </p:cNvPr>
          <p:cNvSpPr txBox="1"/>
          <p:nvPr/>
        </p:nvSpPr>
        <p:spPr>
          <a:xfrm>
            <a:off x="8859567" y="4523233"/>
            <a:ext cx="718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DATA</a:t>
            </a:r>
          </a:p>
          <a:p>
            <a:r>
              <a:rPr lang="es-CO" dirty="0" err="1"/>
              <a:t>result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76620" y="1362465"/>
            <a:ext cx="8902382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CB13D8F-F17C-E401-E663-B17D7E8CE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332590"/>
            <a:ext cx="10572061" cy="298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523206"/>
            <a:ext cx="10448851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99A2D9-289A-D514-EA46-5423436FE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65" y="2892062"/>
            <a:ext cx="11224292" cy="353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</TotalTime>
  <Words>703</Words>
  <Application>Microsoft Office PowerPoint</Application>
  <PresentationFormat>Panorámica</PresentationFormat>
  <Paragraphs>144</Paragraphs>
  <Slides>40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7" baseType="lpstr">
      <vt:lpstr>Abadi</vt:lpstr>
      <vt:lpstr>Arial</vt:lpstr>
      <vt:lpstr>Calibri</vt:lpstr>
      <vt:lpstr>IBM Plex Mono SemiBold</vt:lpstr>
      <vt:lpstr>Source Sans Pro</vt:lpstr>
      <vt:lpstr>system-ui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Hector Ingenieria-DELL</cp:lastModifiedBy>
  <cp:revision>203</cp:revision>
  <dcterms:created xsi:type="dcterms:W3CDTF">2021-04-29T18:58:34Z</dcterms:created>
  <dcterms:modified xsi:type="dcterms:W3CDTF">2025-05-12T15:36:44Z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